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7" r:id="rId1"/>
  </p:sldMasterIdLst>
  <p:notesMasterIdLst>
    <p:notesMasterId r:id="rId7"/>
  </p:notesMasterIdLst>
  <p:sldIdLst>
    <p:sldId id="256" r:id="rId2"/>
    <p:sldId id="257" r:id="rId3"/>
    <p:sldId id="264" r:id="rId4"/>
    <p:sldId id="258" r:id="rId5"/>
    <p:sldId id="263" r:id="rId6"/>
  </p:sldIdLst>
  <p:sldSz cx="10080625" cy="7559675"/>
  <p:notesSz cx="7559675" cy="10691813"/>
  <p:defaultTextStyle>
    <a:defPPr>
      <a:defRPr lang="en-GB"/>
    </a:defPPr>
    <a:lvl1pPr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23863" indent="-214313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639763" indent="-209550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855663" indent="-21113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071563" indent="-21113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89528"/>
    <a:srgbClr val="F88F1C"/>
    <a:srgbClr val="F78609"/>
    <a:srgbClr val="FFFFCC"/>
    <a:srgbClr val="F9CA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90" d="100"/>
          <a:sy n="90" d="100"/>
        </p:scale>
        <p:origin x="-258" y="-9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latin typeface="Arial" charset="0"/>
              <a:cs typeface="Lucida Sans Unicode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latin typeface="Arial" charset="0"/>
              <a:cs typeface="Lucida Sans Unicode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latin typeface="Arial" charset="0"/>
              <a:cs typeface="Lucida Sans Unicode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latin typeface="Arial" charset="0"/>
              <a:cs typeface="Lucida Sans Unicode" charset="0"/>
            </a:endParaRPr>
          </a:p>
        </p:txBody>
      </p:sp>
      <p:sp>
        <p:nvSpPr>
          <p:cNvPr id="1946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34000" cy="400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3425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9216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3425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16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3425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9216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3425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9216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4F87CC33-EC50-4167-A5EE-41B56819BB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>
              <a:buFont typeface="Wingdings" pitchFamily="2" charset="2"/>
              <a:buNone/>
            </a:pPr>
            <a:fld id="{E05647A0-DFCE-4C9D-8CA5-369253B12C5C}" type="slidenum">
              <a:rPr lang="cs-CZ" smtClean="0">
                <a:latin typeface="Times New Roman" pitchFamily="18" charset="0"/>
                <a:cs typeface="Lucida Sans Unicode" pitchFamily="34" charset="0"/>
              </a:rPr>
              <a:pPr defTabSz="447675">
                <a:buFont typeface="Wingdings" pitchFamily="2" charset="2"/>
                <a:buNone/>
              </a:pPr>
              <a:t>1</a:t>
            </a:fld>
            <a:endParaRPr lang="cs-CZ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cs-CZ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>
              <a:buFont typeface="Wingdings" pitchFamily="2" charset="2"/>
              <a:buNone/>
            </a:pPr>
            <a:fld id="{246484C9-7EED-428E-9525-C6AD743D8B3E}" type="slidenum">
              <a:rPr lang="cs-CZ" smtClean="0">
                <a:latin typeface="Times New Roman" pitchFamily="18" charset="0"/>
                <a:cs typeface="Lucida Sans Unicode" pitchFamily="34" charset="0"/>
              </a:rPr>
              <a:pPr defTabSz="447675">
                <a:buFont typeface="Wingdings" pitchFamily="2" charset="2"/>
                <a:buNone/>
              </a:pPr>
              <a:t>2</a:t>
            </a:fld>
            <a:endParaRPr lang="cs-CZ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cs-CZ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>
              <a:buFont typeface="Wingdings" pitchFamily="2" charset="2"/>
              <a:buNone/>
            </a:pPr>
            <a:fld id="{E9B45504-515C-47C6-B106-3DA77345101D}" type="slidenum">
              <a:rPr lang="cs-CZ" smtClean="0">
                <a:latin typeface="Times New Roman" pitchFamily="18" charset="0"/>
                <a:cs typeface="Lucida Sans Unicode" pitchFamily="34" charset="0"/>
              </a:rPr>
              <a:pPr defTabSz="447675">
                <a:buFont typeface="Wingdings" pitchFamily="2" charset="2"/>
                <a:buNone/>
              </a:pPr>
              <a:t>4</a:t>
            </a:fld>
            <a:endParaRPr lang="cs-CZ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cs-CZ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>
              <a:buFont typeface="Wingdings" pitchFamily="2" charset="2"/>
              <a:buNone/>
            </a:pPr>
            <a:fld id="{B919C75D-0CB3-49C3-A89F-155BB2DAB745}" type="slidenum">
              <a:rPr lang="cs-CZ" smtClean="0">
                <a:latin typeface="Times New Roman" pitchFamily="18" charset="0"/>
                <a:cs typeface="Lucida Sans Unicode" pitchFamily="34" charset="0"/>
              </a:rPr>
              <a:pPr defTabSz="447675">
                <a:buFont typeface="Wingdings" pitchFamily="2" charset="2"/>
                <a:buNone/>
              </a:pPr>
              <a:t>5</a:t>
            </a:fld>
            <a:endParaRPr lang="cs-CZ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cs-CZ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/>
          <p:cNvSpPr/>
          <p:nvPr/>
        </p:nvSpPr>
        <p:spPr>
          <a:xfrm rot="16200000">
            <a:off x="8328819" y="5791994"/>
            <a:ext cx="2085975" cy="142716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95912" y="855714"/>
            <a:ext cx="8888801" cy="1620430"/>
          </a:xfrm>
        </p:spPr>
        <p:txBody>
          <a:bodyPr anchor="b"/>
          <a:lstStyle>
            <a:lvl1pPr algn="r">
              <a:defRPr sz="49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95912" y="2480517"/>
            <a:ext cx="8888801" cy="1931917"/>
          </a:xfrm>
        </p:spPr>
        <p:txBody>
          <a:bodyPr/>
          <a:lstStyle>
            <a:lvl1pPr marL="0" marR="40318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512888" y="6627813"/>
            <a:ext cx="6383337" cy="403225"/>
          </a:xfrm>
        </p:spPr>
        <p:txBody>
          <a:bodyPr tIns="0" bIns="0" anchor="t"/>
          <a:lstStyle>
            <a:lvl1pPr algn="r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512888" y="6229350"/>
            <a:ext cx="6383337" cy="401638"/>
          </a:xfrm>
        </p:spPr>
        <p:txBody>
          <a:bodyPr tIns="0" bIns="0"/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9251950" y="6340475"/>
            <a:ext cx="554038" cy="403225"/>
          </a:xfrm>
        </p:spPr>
        <p:txBody>
          <a:bodyPr anchor="ctr"/>
          <a:lstStyle>
            <a:lvl1pPr algn="ctr"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EABCE7-FDB7-49AF-AA66-751078FAF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381F-6998-449E-A2FD-AFC79489C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76464" y="419982"/>
            <a:ext cx="2100130" cy="604774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419982"/>
            <a:ext cx="6888427" cy="604774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49A6-B0A5-4155-89E0-D775F2E450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1" y="294862"/>
            <a:ext cx="9072563" cy="154217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31" y="2075447"/>
            <a:ext cx="9072563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281613" y="7143750"/>
            <a:ext cx="2352675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3238" y="7143750"/>
            <a:ext cx="4697412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23127-4DBD-43C6-B55F-BDE242B184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flipV="1">
            <a:off x="7938" y="7938"/>
            <a:ext cx="10064750" cy="75358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1007943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2000"/>
          </a:p>
        </p:txBody>
      </p:sp>
      <p:sp>
        <p:nvSpPr>
          <p:cNvPr id="5" name="Rovnoramenný trojúhelník 4"/>
          <p:cNvSpPr/>
          <p:nvPr/>
        </p:nvSpPr>
        <p:spPr>
          <a:xfrm rot="5400000" flipV="1">
            <a:off x="8328819" y="340519"/>
            <a:ext cx="2085975" cy="142716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/>
          </a:p>
        </p:txBody>
      </p:sp>
      <p:cxnSp>
        <p:nvCxnSpPr>
          <p:cNvPr id="6" name="Přímá spojovací čára 5"/>
          <p:cNvCxnSpPr/>
          <p:nvPr/>
        </p:nvCxnSpPr>
        <p:spPr>
          <a:xfrm rot="10800000">
            <a:off x="7131050" y="11113"/>
            <a:ext cx="2946400" cy="2093912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V="1">
            <a:off x="0" y="7938"/>
            <a:ext cx="10072688" cy="75438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026" y="299240"/>
            <a:ext cx="7980495" cy="1501435"/>
          </a:xfrm>
        </p:spPr>
        <p:txBody>
          <a:bodyPr/>
          <a:lstStyle>
            <a:lvl1pPr marL="0" algn="l">
              <a:buNone/>
              <a:defRPr sz="40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0026" y="1800671"/>
            <a:ext cx="4284266" cy="2519892"/>
          </a:xfrm>
        </p:spPr>
        <p:txBody>
          <a:bodyPr/>
          <a:lstStyle>
            <a:lvl1pPr marL="60477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667625" y="7138988"/>
            <a:ext cx="2352675" cy="3365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87663" y="7143750"/>
            <a:ext cx="4695825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317038" y="892175"/>
            <a:ext cx="554037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026A1-77DE-47CC-B9E6-35BE2B84DF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31" y="1898668"/>
            <a:ext cx="4452276" cy="498903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24318" y="1898668"/>
            <a:ext cx="4452276" cy="498903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03238" y="7143750"/>
            <a:ext cx="4697412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67821-8385-4D1C-B8D8-23B3BBA666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621" y="320478"/>
            <a:ext cx="1176073" cy="6783548"/>
          </a:xfrm>
        </p:spPr>
        <p:txBody>
          <a:bodyPr vert="vert270" anchor="b"/>
          <a:lstStyle>
            <a:lvl1pPr marL="0" algn="ctr">
              <a:defRPr sz="36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4824" y="320478"/>
            <a:ext cx="640539" cy="3326257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504824" y="3777770"/>
            <a:ext cx="640539" cy="3326257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229368" y="320478"/>
            <a:ext cx="7560469" cy="3326257"/>
          </a:xfrm>
        </p:spPr>
        <p:txBody>
          <a:bodyPr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229368" y="3777770"/>
            <a:ext cx="7560469" cy="33262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281613" y="7143750"/>
            <a:ext cx="23495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503238" y="7143750"/>
            <a:ext cx="46990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367713" y="7146925"/>
            <a:ext cx="554037" cy="331788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46AAD3C-F051-4474-9B7F-AECC614908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D819-01AE-4222-B9DA-CA4DF02881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8411B-E599-4139-87C3-B50F0C1B93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935" y="405282"/>
            <a:ext cx="1008063" cy="6551718"/>
          </a:xfrm>
        </p:spPr>
        <p:txBody>
          <a:bodyPr vert="vert270" anchor="b"/>
          <a:lstStyle>
            <a:lvl1pPr marL="0" marR="20159" algn="r">
              <a:spcBef>
                <a:spcPts val="0"/>
              </a:spcBef>
              <a:buNone/>
              <a:defRPr sz="3200" b="0"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52202" y="405282"/>
            <a:ext cx="2688167" cy="655171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025249" y="352785"/>
            <a:ext cx="5816521" cy="6602116"/>
          </a:xfrm>
        </p:spPr>
        <p:txBody>
          <a:bodyPr/>
          <a:lstStyle>
            <a:lvl1pPr>
              <a:spcBef>
                <a:spcPts val="0"/>
              </a:spcBef>
              <a:defRPr sz="33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921500" y="7226300"/>
            <a:ext cx="2352675" cy="3333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52538" y="7226300"/>
            <a:ext cx="5668962" cy="3333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9272588" y="7226300"/>
            <a:ext cx="554037" cy="333375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AEBEFECA-C3C2-4A0D-B5AC-56F64B0F88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935" y="166335"/>
            <a:ext cx="1008063" cy="7055697"/>
          </a:xfrm>
        </p:spPr>
        <p:txBody>
          <a:bodyPr vert="vert270" anchor="b"/>
          <a:lstStyle>
            <a:lvl1pPr marL="0" algn="l">
              <a:buNone/>
              <a:defRPr sz="3300" b="0"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254827" y="412228"/>
            <a:ext cx="8084661" cy="604774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60078" y="6467722"/>
            <a:ext cx="8084661" cy="755968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34175" y="7226300"/>
            <a:ext cx="2317750" cy="3333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90638" y="7227888"/>
            <a:ext cx="5454650" cy="3333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9058275" y="7226300"/>
            <a:ext cx="403225" cy="333375"/>
          </a:xfrm>
        </p:spPr>
        <p:txBody>
          <a:bodyPr/>
          <a:lstStyle>
            <a:lvl1pPr algn="ctr">
              <a:defRPr sz="1000" smtClean="0"/>
            </a:lvl1pPr>
          </a:lstStyle>
          <a:p>
            <a:pPr>
              <a:defRPr/>
            </a:pPr>
            <a:fld id="{840F5F69-CA85-41F7-9B9D-0CA2899B4D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938" y="15875"/>
            <a:ext cx="10064750" cy="75358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938"/>
            <a:ext cx="10072688" cy="75438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7131050" y="5454650"/>
            <a:ext cx="2946400" cy="20939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503238" y="295275"/>
            <a:ext cx="9074150" cy="1541463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503238" y="2074863"/>
            <a:ext cx="90741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281613" y="7143750"/>
            <a:ext cx="2352675" cy="333375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defTabSz="449216" eaLnBrk="1" latinLnBrk="0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 kumimoji="0" sz="1100" b="0"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03238" y="7145338"/>
            <a:ext cx="4697412" cy="331787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defTabSz="449216" eaLnBrk="1" latinLnBrk="0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 kumimoji="0" sz="1100"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367713" y="7143750"/>
            <a:ext cx="554037" cy="333375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ctr" defTabSz="449216" eaLnBrk="1" latinLnBrk="0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 kumimoji="0" sz="1300" smtClean="0"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1C92398F-BBB1-4413-AEA9-262EB8409D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marL="533400" indent="-533400" algn="l" rtl="0" fontAlgn="base">
        <a:spcBef>
          <a:spcPct val="0"/>
        </a:spcBef>
        <a:spcAft>
          <a:spcPct val="0"/>
        </a:spcAft>
        <a:defRPr sz="4600" kern="1200">
          <a:ln w="6350">
            <a:solidFill>
              <a:schemeClr val="accent1">
                <a:shade val="43000"/>
              </a:schemeClr>
            </a:solidFill>
          </a:ln>
          <a:solidFill>
            <a:srgbClr val="FFB75B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533400" indent="-533400" algn="l" rtl="0" fontAlgn="base">
        <a:spcBef>
          <a:spcPct val="0"/>
        </a:spcBef>
        <a:spcAft>
          <a:spcPct val="0"/>
        </a:spcAft>
        <a:defRPr sz="4600">
          <a:solidFill>
            <a:srgbClr val="FFB75B"/>
          </a:solidFill>
          <a:latin typeface="Franklin Gothic Medium" pitchFamily="34" charset="0"/>
        </a:defRPr>
      </a:lvl2pPr>
      <a:lvl3pPr marL="533400" indent="-533400" algn="l" rtl="0" fontAlgn="base">
        <a:spcBef>
          <a:spcPct val="0"/>
        </a:spcBef>
        <a:spcAft>
          <a:spcPct val="0"/>
        </a:spcAft>
        <a:defRPr sz="4600">
          <a:solidFill>
            <a:srgbClr val="FFB75B"/>
          </a:solidFill>
          <a:latin typeface="Franklin Gothic Medium" pitchFamily="34" charset="0"/>
        </a:defRPr>
      </a:lvl3pPr>
      <a:lvl4pPr marL="533400" indent="-533400" algn="l" rtl="0" fontAlgn="base">
        <a:spcBef>
          <a:spcPct val="0"/>
        </a:spcBef>
        <a:spcAft>
          <a:spcPct val="0"/>
        </a:spcAft>
        <a:defRPr sz="4600">
          <a:solidFill>
            <a:srgbClr val="FFB75B"/>
          </a:solidFill>
          <a:latin typeface="Franklin Gothic Medium" pitchFamily="34" charset="0"/>
        </a:defRPr>
      </a:lvl4pPr>
      <a:lvl5pPr marL="533400" indent="-533400" algn="l" rtl="0" fontAlgn="base">
        <a:spcBef>
          <a:spcPct val="0"/>
        </a:spcBef>
        <a:spcAft>
          <a:spcPct val="0"/>
        </a:spcAft>
        <a:defRPr sz="4600">
          <a:solidFill>
            <a:srgbClr val="FFB75B"/>
          </a:solidFill>
          <a:latin typeface="Franklin Gothic Medium" pitchFamily="34" charset="0"/>
        </a:defRPr>
      </a:lvl5pPr>
      <a:lvl6pPr marL="990600" indent="-533400" algn="l" rtl="0" fontAlgn="base">
        <a:spcBef>
          <a:spcPct val="0"/>
        </a:spcBef>
        <a:spcAft>
          <a:spcPct val="0"/>
        </a:spcAft>
        <a:defRPr sz="4600">
          <a:solidFill>
            <a:srgbClr val="FFB75B"/>
          </a:solidFill>
          <a:latin typeface="Franklin Gothic Medium" pitchFamily="34" charset="0"/>
        </a:defRPr>
      </a:lvl6pPr>
      <a:lvl7pPr marL="1447800" indent="-533400" algn="l" rtl="0" fontAlgn="base">
        <a:spcBef>
          <a:spcPct val="0"/>
        </a:spcBef>
        <a:spcAft>
          <a:spcPct val="0"/>
        </a:spcAft>
        <a:defRPr sz="4600">
          <a:solidFill>
            <a:srgbClr val="FFB75B"/>
          </a:solidFill>
          <a:latin typeface="Franklin Gothic Medium" pitchFamily="34" charset="0"/>
        </a:defRPr>
      </a:lvl7pPr>
      <a:lvl8pPr marL="1905000" indent="-533400" algn="l" rtl="0" fontAlgn="base">
        <a:spcBef>
          <a:spcPct val="0"/>
        </a:spcBef>
        <a:spcAft>
          <a:spcPct val="0"/>
        </a:spcAft>
        <a:defRPr sz="4600">
          <a:solidFill>
            <a:srgbClr val="FFB75B"/>
          </a:solidFill>
          <a:latin typeface="Franklin Gothic Medium" pitchFamily="34" charset="0"/>
        </a:defRPr>
      </a:lvl8pPr>
      <a:lvl9pPr marL="2362200" indent="-533400" algn="l" rtl="0" fontAlgn="base">
        <a:spcBef>
          <a:spcPct val="0"/>
        </a:spcBef>
        <a:spcAft>
          <a:spcPct val="0"/>
        </a:spcAft>
        <a:defRPr sz="4600">
          <a:solidFill>
            <a:srgbClr val="FFB75B"/>
          </a:solidFill>
          <a:latin typeface="Franklin Gothic Medium" pitchFamily="34" charset="0"/>
        </a:defRPr>
      </a:lvl9pPr>
    </p:titleStyle>
    <p:bodyStyle>
      <a:lvl1pPr marL="493713" indent="-4222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906463" indent="-3143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indent="-2508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3177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763713" indent="-231775" algn="l" rtl="0" fontAlgn="base">
        <a:spcBef>
          <a:spcPct val="20000"/>
        </a:spcBef>
        <a:spcAft>
          <a:spcPct val="0"/>
        </a:spcAft>
        <a:buClr>
          <a:srgbClr val="F4BF8E"/>
        </a:buClr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015886" indent="-231827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298110" indent="-231827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858" indent="-20158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71844" indent="-20158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Nadpis 6"/>
          <p:cNvSpPr>
            <a:spLocks noGrp="1"/>
          </p:cNvSpPr>
          <p:nvPr>
            <p:ph type="title"/>
          </p:nvPr>
        </p:nvSpPr>
        <p:spPr>
          <a:xfrm>
            <a:off x="1511920" y="1115541"/>
            <a:ext cx="8026400" cy="1254125"/>
          </a:xfrm>
        </p:spPr>
        <p:txBody>
          <a:bodyPr>
            <a:noAutofit/>
          </a:bodyPr>
          <a:lstStyle/>
          <a:p>
            <a:pPr marL="534210" indent="0" fontAlgn="auto">
              <a:spcAft>
                <a:spcPts val="0"/>
              </a:spcAft>
              <a:defRPr/>
            </a:pPr>
            <a:r>
              <a:rPr lang="cs-CZ" sz="3600" b="1" dirty="0" smtClean="0">
                <a:ln w="635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ZVYŠOVÁNÍ KVALITY VZDĚLÁVÁNÍ MIMOŘÁDNĚ NADANÝCH DĚTÍ </a:t>
            </a:r>
            <a:br>
              <a:rPr lang="cs-CZ" sz="3600" b="1" dirty="0" smtClean="0">
                <a:ln w="635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</a:br>
            <a:r>
              <a:rPr lang="cs-CZ" sz="3600" b="1" dirty="0" smtClean="0">
                <a:ln w="635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NA 1. STUPNI ZŠ</a:t>
            </a:r>
          </a:p>
        </p:txBody>
      </p:sp>
      <p:sp>
        <p:nvSpPr>
          <p:cNvPr id="2052" name="Zástupný symbol pro obsah 7"/>
          <p:cNvSpPr>
            <a:spLocks noGrp="1"/>
          </p:cNvSpPr>
          <p:nvPr>
            <p:ph idx="1"/>
          </p:nvPr>
        </p:nvSpPr>
        <p:spPr>
          <a:xfrm>
            <a:off x="1539875" y="3636963"/>
            <a:ext cx="8026400" cy="3113087"/>
          </a:xfrm>
        </p:spPr>
        <p:txBody>
          <a:bodyPr>
            <a:normAutofit fontScale="92500" lnSpcReduction="10000"/>
          </a:bodyPr>
          <a:lstStyle/>
          <a:p>
            <a:pPr marL="493892" indent="-423336" fontAlgn="auto">
              <a:spcAft>
                <a:spcPts val="0"/>
              </a:spcAft>
              <a:buFont typeface="Wingdings" charset="2"/>
              <a:buNone/>
              <a:defRPr/>
            </a:pPr>
            <a:endParaRPr lang="cs-CZ" dirty="0" smtClean="0"/>
          </a:p>
          <a:p>
            <a:pPr marL="493892" indent="-423336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800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Fakultní základní škola Olomouc, Hálkova 4</a:t>
            </a:r>
          </a:p>
          <a:p>
            <a:pPr marL="493892" indent="-423336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800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Pedagogicko-psychologická poradna Olomouckého kraje</a:t>
            </a:r>
          </a:p>
          <a:p>
            <a:pPr marL="493892" indent="-423336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93892" indent="-423336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93892" indent="-423336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000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Projekt spolufinancován Evropským sociálním fondem a státním rozpočtem České republiky</a:t>
            </a:r>
          </a:p>
          <a:p>
            <a:pPr marL="493892" indent="-423336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93892" indent="-423336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93892" indent="-423336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</p:txBody>
      </p:sp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2288" y="2411413"/>
            <a:ext cx="40465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Skupina 7"/>
          <p:cNvGrpSpPr/>
          <p:nvPr/>
        </p:nvGrpSpPr>
        <p:grpSpPr>
          <a:xfrm>
            <a:off x="0" y="0"/>
            <a:ext cx="1583928" cy="7559675"/>
            <a:chOff x="0" y="0"/>
            <a:chExt cx="1583928" cy="7559675"/>
          </a:xfrm>
        </p:grpSpPr>
        <p:sp>
          <p:nvSpPr>
            <p:cNvPr id="7" name="Obdélník 6"/>
            <p:cNvSpPr/>
            <p:nvPr/>
          </p:nvSpPr>
          <p:spPr>
            <a:xfrm>
              <a:off x="0" y="0"/>
              <a:ext cx="1583928" cy="7559675"/>
            </a:xfrm>
            <a:prstGeom prst="rect">
              <a:avLst/>
            </a:prstGeom>
            <a:solidFill>
              <a:srgbClr val="F89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331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3768" y="3563813"/>
              <a:ext cx="1298699" cy="3816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6"/>
          <p:cNvSpPr>
            <a:spLocks noGrp="1"/>
          </p:cNvSpPr>
          <p:nvPr>
            <p:ph type="title"/>
          </p:nvPr>
        </p:nvSpPr>
        <p:spPr>
          <a:xfrm>
            <a:off x="1539875" y="350838"/>
            <a:ext cx="8026400" cy="785812"/>
          </a:xfrm>
        </p:spPr>
        <p:txBody>
          <a:bodyPr/>
          <a:lstStyle/>
          <a:p>
            <a:pPr marL="534210" indent="0"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ZÁKLADNÍ INFORMACE</a:t>
            </a:r>
          </a:p>
        </p:txBody>
      </p:sp>
      <p:sp>
        <p:nvSpPr>
          <p:cNvPr id="3076" name="Zástupný symbol pro obsah 7"/>
          <p:cNvSpPr>
            <a:spLocks noGrp="1"/>
          </p:cNvSpPr>
          <p:nvPr>
            <p:ph idx="1"/>
          </p:nvPr>
        </p:nvSpPr>
        <p:spPr>
          <a:xfrm>
            <a:off x="1943967" y="1835150"/>
            <a:ext cx="7522295" cy="4608513"/>
          </a:xfrm>
        </p:spPr>
        <p:txBody>
          <a:bodyPr>
            <a:normAutofit fontScale="85000" lnSpcReduction="20000"/>
          </a:bodyPr>
          <a:lstStyle/>
          <a:p>
            <a:pPr marL="493892" indent="-423336" fontAlgn="auto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sz="2600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Název operačního programu: </a:t>
            </a:r>
          </a:p>
          <a:p>
            <a:pPr marL="493892" indent="-423336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	OP Vzdělávání pro konkurenceschopnost</a:t>
            </a:r>
          </a:p>
          <a:p>
            <a:pPr marL="493892" indent="-423336" fontAlgn="auto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cs-CZ" sz="2600" dirty="0" smtClean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  <a:p>
            <a:pPr marL="493892" indent="-423336" fontAlgn="auto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sz="2600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Název oblasti podpory: </a:t>
            </a:r>
          </a:p>
          <a:p>
            <a:pPr marL="493892" indent="-423336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	Rovné příležitosti dětí a žáků, včetně dětí a žáků se speciálními vzdělávacími potřebami</a:t>
            </a:r>
          </a:p>
          <a:p>
            <a:pPr marL="493892" indent="-423336" fontAlgn="auto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cs-CZ" sz="2600" dirty="0" smtClean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  <a:p>
            <a:pPr marL="493892" indent="-423336" fontAlgn="auto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sz="2600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Datum realizace projektu: </a:t>
            </a:r>
          </a:p>
          <a:p>
            <a:pPr marL="493892" indent="-423336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	1. 11. 2010 - 30. 6. 2012</a:t>
            </a:r>
          </a:p>
          <a:p>
            <a:pPr marL="493892" indent="-423336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93892" indent="-423336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0400" y="6083300"/>
            <a:ext cx="150495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Skupina 5"/>
          <p:cNvGrpSpPr/>
          <p:nvPr/>
        </p:nvGrpSpPr>
        <p:grpSpPr>
          <a:xfrm>
            <a:off x="0" y="0"/>
            <a:ext cx="1583928" cy="7559675"/>
            <a:chOff x="0" y="0"/>
            <a:chExt cx="1583928" cy="7559675"/>
          </a:xfrm>
        </p:grpSpPr>
        <p:sp>
          <p:nvSpPr>
            <p:cNvPr id="7" name="Obdélník 6"/>
            <p:cNvSpPr/>
            <p:nvPr/>
          </p:nvSpPr>
          <p:spPr>
            <a:xfrm>
              <a:off x="0" y="0"/>
              <a:ext cx="1583928" cy="7559675"/>
            </a:xfrm>
            <a:prstGeom prst="rect">
              <a:avLst/>
            </a:prstGeom>
            <a:solidFill>
              <a:srgbClr val="F89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3768" y="3563813"/>
              <a:ext cx="1298699" cy="3816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3968" y="294862"/>
            <a:ext cx="7632626" cy="964695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CÍL PROJEKTU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992" y="1187549"/>
            <a:ext cx="7416824" cy="5256584"/>
          </a:xfrm>
        </p:spPr>
        <p:txBody>
          <a:bodyPr/>
          <a:lstStyle/>
          <a:p>
            <a:pPr algn="just"/>
            <a:r>
              <a:rPr lang="cs-CZ" sz="1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Zlepšení úrovně vzdělávání žáků mimořádně nadaných na prvním stupni základní školy. Inovace vzdělávacího programu, tvorba vhodných výukových materiálů, zavádění nových metod a postupů ve výuce. Nabídka vzdělávání pro pedagogy v oblasti </a:t>
            </a:r>
            <a:r>
              <a:rPr lang="cs-CZ" sz="1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péče </a:t>
            </a:r>
            <a:br>
              <a:rPr lang="cs-CZ" sz="1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cs-CZ" sz="1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 </a:t>
            </a:r>
            <a:r>
              <a:rPr lang="cs-CZ" sz="1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mimořádně nadané žáky. Zřízení poradenského pracoviště pro žáky mimořádně nadané, kteří mají navíc specifické vzdělávací potřeby.</a:t>
            </a:r>
          </a:p>
          <a:p>
            <a:pPr>
              <a:buNone/>
            </a:pPr>
            <a:endParaRPr lang="cs-CZ" sz="12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lvl="0"/>
            <a:r>
              <a:rPr lang="cs-CZ" sz="13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Inovace </a:t>
            </a:r>
            <a:r>
              <a:rPr lang="cs-CZ" sz="13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školního vzdělávacího programu</a:t>
            </a:r>
          </a:p>
          <a:p>
            <a:pPr lvl="1"/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Doplnění </a:t>
            </a:r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stávajícího o </a:t>
            </a:r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přílohu - </a:t>
            </a:r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ŠVP pro mimořádně nadané žáky ve třídách s rozšířenou </a:t>
            </a:r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výukou; </a:t>
            </a:r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zkvalitnění výuky žáků mimořádně nadaných v souladu s rozšiřujícím ŠVP, materiální zabezpečení výuky, tvorba nových výukových materiálů.</a:t>
            </a:r>
          </a:p>
          <a:p>
            <a:r>
              <a:rPr lang="cs-CZ" sz="13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Vzdělávání pedagogů</a:t>
            </a:r>
          </a:p>
          <a:p>
            <a:pPr lvl="1"/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Vzdělávání </a:t>
            </a:r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pedagogických pracovníků, kteří učí ve třídách s rozšiřující výukou pro mimořádně nadané žáky, v této oblasti spolupráce s PPP Olomouckého </a:t>
            </a:r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kraje</a:t>
            </a:r>
          </a:p>
          <a:p>
            <a:pPr lvl="1"/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Nabídka workshopů pro učitele, předávání zkušeností</a:t>
            </a:r>
            <a:endParaRPr lang="cs-CZ" sz="13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lvl="0"/>
            <a:r>
              <a:rPr lang="cs-CZ" sz="13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Poradenské služby</a:t>
            </a:r>
          </a:p>
          <a:p>
            <a:pPr lvl="1"/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Zřízení </a:t>
            </a:r>
            <a:r>
              <a:rPr lang="cs-CZ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poradenského pracoviště při škole zajištěné místem speciálního pedagoga (zejména pro MND se vzdělávacími potížemi), pro rodiče MND a učitele kteří se s problematikou vzdělávání MND setkají</a:t>
            </a:r>
          </a:p>
          <a:p>
            <a:endParaRPr lang="cs-CZ" sz="12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583928" cy="7559675"/>
            <a:chOff x="0" y="0"/>
            <a:chExt cx="1583928" cy="7559675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1583928" cy="7559675"/>
            </a:xfrm>
            <a:prstGeom prst="rect">
              <a:avLst/>
            </a:prstGeom>
            <a:solidFill>
              <a:srgbClr val="F89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3768" y="3563813"/>
              <a:ext cx="1298699" cy="3816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0400" y="6083300"/>
            <a:ext cx="150495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Nadpis 6"/>
          <p:cNvSpPr>
            <a:spLocks noGrp="1"/>
          </p:cNvSpPr>
          <p:nvPr>
            <p:ph type="title"/>
          </p:nvPr>
        </p:nvSpPr>
        <p:spPr>
          <a:xfrm>
            <a:off x="1539875" y="350838"/>
            <a:ext cx="8026400" cy="785812"/>
          </a:xfrm>
        </p:spPr>
        <p:txBody>
          <a:bodyPr/>
          <a:lstStyle/>
          <a:p>
            <a:pPr marL="534210" indent="0"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AKTIVITY PROJEKTU</a:t>
            </a:r>
          </a:p>
        </p:txBody>
      </p:sp>
      <p:sp>
        <p:nvSpPr>
          <p:cNvPr id="4100" name="Zástupný symbol pro obsah 7"/>
          <p:cNvSpPr>
            <a:spLocks noGrp="1"/>
          </p:cNvSpPr>
          <p:nvPr>
            <p:ph idx="1"/>
          </p:nvPr>
        </p:nvSpPr>
        <p:spPr>
          <a:xfrm>
            <a:off x="1727944" y="1115541"/>
            <a:ext cx="7344815" cy="5668962"/>
          </a:xfrm>
        </p:spPr>
        <p:txBody>
          <a:bodyPr>
            <a:normAutofit fontScale="55000" lnSpcReduction="20000"/>
          </a:bodyPr>
          <a:lstStyle/>
          <a:p>
            <a:pPr marL="493892" indent="-423336" fontAlgn="auto">
              <a:spcAft>
                <a:spcPts val="0"/>
              </a:spcAft>
              <a:buFont typeface="Wingdings 2"/>
              <a:buNone/>
              <a:defRPr/>
            </a:pPr>
            <a:endParaRPr lang="cs-CZ" sz="1900" dirty="0" smtClean="0"/>
          </a:p>
          <a:p>
            <a:pPr marL="361950" indent="-180975" fontAlgn="auto">
              <a:lnSpc>
                <a:spcPct val="150000"/>
              </a:lnSpc>
              <a:spcAft>
                <a:spcPts val="0"/>
              </a:spcAft>
              <a:buClr>
                <a:srgbClr val="F78609"/>
              </a:buClr>
              <a:buFont typeface="+mj-lt"/>
              <a:buAutoNum type="arabicPeriod"/>
              <a:defRPr/>
            </a:pPr>
            <a:r>
              <a:rPr lang="cs-CZ" sz="26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Inovace školního vzdělávacího programu, tvorba výukových materiálů pro MND</a:t>
            </a:r>
          </a:p>
          <a:p>
            <a:pPr marL="627063" lvl="1" indent="-265113" fontAlgn="auto">
              <a:lnSpc>
                <a:spcPct val="140000"/>
              </a:lnSpc>
              <a:spcAft>
                <a:spcPts val="0"/>
              </a:spcAft>
              <a:buSzPct val="90000"/>
              <a:buFont typeface="Wingdings 2"/>
              <a:buChar char=""/>
              <a:defRPr/>
            </a:pP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První klíčovou aktivitou je inovace stávajícího ŠVP formou přílohy Vzdělávání mimořádně nadaných žáků ve třídách s rozšířenou výukou skupiny předmětů. S tím souvisí tvorba výukových materiálů, zejména pracovních listů do předmětů, kde se uskutečňuje rozšířená výuka (Český jazyk a literatura, Matematika a její aplikace, Člověk a jeho svět). </a:t>
            </a:r>
          </a:p>
          <a:p>
            <a:pPr marL="361950" lvl="1" indent="-180975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cs-CZ" sz="2200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marL="361950" indent="-180975" fontAlgn="auto">
              <a:lnSpc>
                <a:spcPct val="150000"/>
              </a:lnSpc>
              <a:spcAft>
                <a:spcPts val="0"/>
              </a:spcAft>
              <a:buClr>
                <a:srgbClr val="F78609"/>
              </a:buClr>
              <a:buFont typeface="+mj-lt"/>
              <a:buAutoNum type="arabicPeriod"/>
              <a:defRPr/>
            </a:pPr>
            <a:r>
              <a:rPr lang="cs-CZ" sz="26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Poradenské </a:t>
            </a:r>
            <a:r>
              <a:rPr lang="cs-CZ" sz="26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služby a podpora součinnosti rodiny a školy</a:t>
            </a:r>
          </a:p>
          <a:p>
            <a:pPr marL="627063" lvl="1" indent="-265113" fontAlgn="auto">
              <a:lnSpc>
                <a:spcPct val="140000"/>
              </a:lnSpc>
              <a:spcAft>
                <a:spcPts val="0"/>
              </a:spcAft>
              <a:buSzPct val="90000"/>
              <a:buFont typeface="Wingdings 2"/>
              <a:buChar char=""/>
              <a:defRPr/>
            </a:pP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Druhou aktivitou je podpora rodičů mimořádně nadaných dětí. Přímo ve škole bude zřízeno poradenské pracoviště ve spolupráci s Pedagogicko-psychologickou poradnou Olomouckého kraje. Rodiče se budou moct obrátit na speciálního pedagoga nebo na kteréhokoliv z učitelů. Z projektu bude podporována činnost Klubu rodičů nadaných dětí při FZŠ Hálkova Olomouc.</a:t>
            </a:r>
          </a:p>
          <a:p>
            <a:pPr marL="361950" indent="-180975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cs-CZ" sz="2200" dirty="0" smtClean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  <a:p>
            <a:pPr marL="361950" indent="-180975" fontAlgn="auto">
              <a:lnSpc>
                <a:spcPct val="150000"/>
              </a:lnSpc>
              <a:spcAft>
                <a:spcPts val="0"/>
              </a:spcAft>
              <a:buClr>
                <a:srgbClr val="F78609"/>
              </a:buClr>
              <a:buFont typeface="+mj-lt"/>
              <a:buAutoNum type="arabicPeriod"/>
              <a:defRPr/>
            </a:pPr>
            <a:r>
              <a:rPr lang="cs-CZ" sz="26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Vzdělávání pedagogů za účelem zvyšování kvality vzdělávání MND </a:t>
            </a:r>
          </a:p>
          <a:p>
            <a:pPr marL="627063" lvl="1" indent="-265113" fontAlgn="auto">
              <a:lnSpc>
                <a:spcPct val="140000"/>
              </a:lnSpc>
              <a:spcAft>
                <a:spcPts val="0"/>
              </a:spcAft>
              <a:buSzPct val="90000"/>
              <a:buFont typeface="Wingdings 2"/>
              <a:buChar char=""/>
              <a:defRPr/>
            </a:pP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Třetí aktivita je zaměřena na proškolení pedagogických pracovníků pro práci s mimořádně nadanými žáky, budou uspořádány workshopy zaměřené na problematiku vzdělávání nadaných žáků. 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Průběh a výsledky projektu budou prezentovány na těchto webových stránkách a na závěrečné 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konferenci</a:t>
            </a:r>
            <a:r>
              <a:rPr lang="cs-CZ" sz="2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cs-CZ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93892" indent="-423336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493892" indent="-423336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0400" y="6083300"/>
            <a:ext cx="150495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Skupina 5"/>
          <p:cNvGrpSpPr/>
          <p:nvPr/>
        </p:nvGrpSpPr>
        <p:grpSpPr>
          <a:xfrm>
            <a:off x="0" y="0"/>
            <a:ext cx="1583928" cy="7559675"/>
            <a:chOff x="0" y="0"/>
            <a:chExt cx="1583928" cy="7559675"/>
          </a:xfrm>
        </p:grpSpPr>
        <p:sp>
          <p:nvSpPr>
            <p:cNvPr id="7" name="Obdélník 6"/>
            <p:cNvSpPr/>
            <p:nvPr/>
          </p:nvSpPr>
          <p:spPr>
            <a:xfrm>
              <a:off x="0" y="0"/>
              <a:ext cx="1583928" cy="7559675"/>
            </a:xfrm>
            <a:prstGeom prst="rect">
              <a:avLst/>
            </a:prstGeom>
            <a:solidFill>
              <a:srgbClr val="F89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3768" y="3563813"/>
              <a:ext cx="1298699" cy="3816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6"/>
          <p:cNvSpPr>
            <a:spLocks noGrp="1"/>
          </p:cNvSpPr>
          <p:nvPr>
            <p:ph type="title"/>
          </p:nvPr>
        </p:nvSpPr>
        <p:spPr>
          <a:xfrm>
            <a:off x="1468438" y="207962"/>
            <a:ext cx="8026400" cy="785812"/>
          </a:xfrm>
        </p:spPr>
        <p:txBody>
          <a:bodyPr/>
          <a:lstStyle/>
          <a:p>
            <a:pPr marL="534210" indent="0"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FÁZE PROJEKTU</a:t>
            </a:r>
          </a:p>
        </p:txBody>
      </p:sp>
      <p:sp>
        <p:nvSpPr>
          <p:cNvPr id="10244" name="Zástupný symbol pro obsah 7"/>
          <p:cNvSpPr>
            <a:spLocks noGrp="1"/>
          </p:cNvSpPr>
          <p:nvPr>
            <p:ph idx="1"/>
          </p:nvPr>
        </p:nvSpPr>
        <p:spPr>
          <a:xfrm>
            <a:off x="2159991" y="1619250"/>
            <a:ext cx="7056785" cy="5040313"/>
          </a:xfrm>
        </p:spPr>
        <p:txBody>
          <a:bodyPr>
            <a:normAutofit/>
          </a:bodyPr>
          <a:lstStyle/>
          <a:p>
            <a:pPr marL="619060" indent="-514297" fontAlgn="auto">
              <a:lnSpc>
                <a:spcPct val="150000"/>
              </a:lnSpc>
              <a:spcAft>
                <a:spcPts val="0"/>
              </a:spcAft>
              <a:buSzPct val="90000"/>
              <a:buFont typeface="Wingdings 2"/>
              <a:buNone/>
              <a:defRPr/>
            </a:pPr>
            <a:r>
              <a:rPr lang="cs-CZ" sz="1900" dirty="0" smtClean="0">
                <a:solidFill>
                  <a:schemeClr val="accent6">
                    <a:lumMod val="50000"/>
                  </a:schemeClr>
                </a:solidFill>
              </a:rPr>
              <a:t>První fáze: 1. 11. 2010 – 30. 8. 2011</a:t>
            </a:r>
          </a:p>
          <a:p>
            <a:pPr marL="619060" indent="-514297" fontAlgn="auto">
              <a:lnSpc>
                <a:spcPct val="150000"/>
              </a:lnSpc>
              <a:spcAft>
                <a:spcPts val="0"/>
              </a:spcAft>
              <a:buSzPct val="90000"/>
              <a:buFont typeface="Wingdings 2"/>
              <a:buChar char=""/>
              <a:defRPr/>
            </a:pPr>
            <a:r>
              <a:rPr lang="cs-CZ" sz="1900" dirty="0" smtClean="0">
                <a:solidFill>
                  <a:schemeClr val="accent6">
                    <a:lumMod val="50000"/>
                  </a:schemeClr>
                </a:solidFill>
              </a:rPr>
              <a:t>Inovace ŠVP</a:t>
            </a:r>
          </a:p>
          <a:p>
            <a:pPr marL="619060" indent="-514297" fontAlgn="auto">
              <a:lnSpc>
                <a:spcPct val="150000"/>
              </a:lnSpc>
              <a:spcAft>
                <a:spcPts val="0"/>
              </a:spcAft>
              <a:buSzPct val="90000"/>
              <a:buFont typeface="Wingdings 2"/>
              <a:buChar char=""/>
              <a:defRPr/>
            </a:pPr>
            <a:r>
              <a:rPr lang="cs-CZ" sz="1900" dirty="0" smtClean="0">
                <a:solidFill>
                  <a:schemeClr val="accent6">
                    <a:lumMod val="50000"/>
                  </a:schemeClr>
                </a:solidFill>
              </a:rPr>
              <a:t>Tvorba výukových materiálů</a:t>
            </a:r>
          </a:p>
          <a:p>
            <a:pPr marL="619060" indent="-514297" fontAlgn="auto">
              <a:lnSpc>
                <a:spcPct val="150000"/>
              </a:lnSpc>
              <a:spcAft>
                <a:spcPts val="0"/>
              </a:spcAft>
              <a:buSzPct val="90000"/>
              <a:buFont typeface="Wingdings 2"/>
              <a:buChar char=""/>
              <a:defRPr/>
            </a:pPr>
            <a:r>
              <a:rPr lang="cs-CZ" sz="1900" dirty="0" smtClean="0">
                <a:solidFill>
                  <a:schemeClr val="accent6">
                    <a:lumMod val="50000"/>
                  </a:schemeClr>
                </a:solidFill>
              </a:rPr>
              <a:t>Nákup vybavení a učebních pomůcek</a:t>
            </a:r>
          </a:p>
          <a:p>
            <a:pPr marL="619060" indent="-514297" fontAlgn="auto">
              <a:lnSpc>
                <a:spcPct val="150000"/>
              </a:lnSpc>
              <a:spcAft>
                <a:spcPts val="0"/>
              </a:spcAft>
              <a:buSzPct val="90000"/>
              <a:buFont typeface="Wingdings 2"/>
              <a:buNone/>
              <a:defRPr/>
            </a:pPr>
            <a:endParaRPr lang="cs-CZ" sz="1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19060" indent="-514297" fontAlgn="auto">
              <a:lnSpc>
                <a:spcPct val="150000"/>
              </a:lnSpc>
              <a:spcAft>
                <a:spcPts val="0"/>
              </a:spcAft>
              <a:buSzPct val="90000"/>
              <a:buFont typeface="Wingdings 2"/>
              <a:buNone/>
              <a:defRPr/>
            </a:pPr>
            <a:r>
              <a:rPr lang="cs-CZ" sz="1900" dirty="0" smtClean="0">
                <a:solidFill>
                  <a:schemeClr val="accent6">
                    <a:lumMod val="50000"/>
                  </a:schemeClr>
                </a:solidFill>
              </a:rPr>
              <a:t>Druhá fáze: 1. 9. 2011 – 30. 6. 2012</a:t>
            </a:r>
          </a:p>
          <a:p>
            <a:pPr marL="619060" indent="-514297" fontAlgn="auto">
              <a:lnSpc>
                <a:spcPct val="150000"/>
              </a:lnSpc>
              <a:spcAft>
                <a:spcPts val="0"/>
              </a:spcAft>
              <a:buSzPct val="90000"/>
              <a:buFont typeface="Wingdings 2"/>
              <a:buChar char=""/>
              <a:defRPr/>
            </a:pPr>
            <a:r>
              <a:rPr lang="cs-CZ" sz="1900" dirty="0" smtClean="0">
                <a:solidFill>
                  <a:schemeClr val="accent6">
                    <a:lumMod val="50000"/>
                  </a:schemeClr>
                </a:solidFill>
              </a:rPr>
              <a:t>Zavádění inovovaného ŠVP</a:t>
            </a:r>
          </a:p>
          <a:p>
            <a:pPr marL="619060" indent="-514297" fontAlgn="auto">
              <a:lnSpc>
                <a:spcPct val="150000"/>
              </a:lnSpc>
              <a:spcAft>
                <a:spcPts val="0"/>
              </a:spcAft>
              <a:buSzPct val="90000"/>
              <a:buFont typeface="Wingdings 2"/>
              <a:buChar char=""/>
              <a:defRPr/>
            </a:pPr>
            <a:r>
              <a:rPr lang="cs-CZ" sz="1900" dirty="0" smtClean="0">
                <a:solidFill>
                  <a:schemeClr val="accent6">
                    <a:lumMod val="50000"/>
                  </a:schemeClr>
                </a:solidFill>
              </a:rPr>
              <a:t>Ověřování vytvořených výukových materiálů</a:t>
            </a:r>
          </a:p>
          <a:p>
            <a:pPr marL="619060" indent="-514297" fontAlgn="auto">
              <a:lnSpc>
                <a:spcPct val="150000"/>
              </a:lnSpc>
              <a:spcAft>
                <a:spcPts val="0"/>
              </a:spcAft>
              <a:buSzPct val="90000"/>
              <a:buFont typeface="Wingdings 2"/>
              <a:buChar char=""/>
              <a:defRPr/>
            </a:pPr>
            <a:r>
              <a:rPr lang="cs-CZ" sz="1900" dirty="0" smtClean="0">
                <a:solidFill>
                  <a:schemeClr val="accent6">
                    <a:lumMod val="50000"/>
                  </a:schemeClr>
                </a:solidFill>
              </a:rPr>
              <a:t>Workshopy </a:t>
            </a:r>
            <a:r>
              <a:rPr lang="cs-CZ" sz="1900" dirty="0" smtClean="0">
                <a:solidFill>
                  <a:schemeClr val="accent6">
                    <a:lumMod val="50000"/>
                  </a:schemeClr>
                </a:solidFill>
              </a:rPr>
              <a:t>zaměřené na předání zkušeností, seznámení s výsledky, vytvořenými materiály</a:t>
            </a:r>
          </a:p>
          <a:p>
            <a:pPr marL="619060" indent="-514297" fontAlgn="auto">
              <a:spcAft>
                <a:spcPts val="0"/>
              </a:spcAft>
              <a:buSzPct val="90000"/>
              <a:buFont typeface="Wingdings 2"/>
              <a:buNone/>
              <a:defRPr/>
            </a:pPr>
            <a:endParaRPr lang="cs-CZ" sz="2800" dirty="0" smtClean="0"/>
          </a:p>
          <a:p>
            <a:pPr marL="619060" indent="-514297" algn="ctr" fontAlgn="auto">
              <a:spcAft>
                <a:spcPts val="0"/>
              </a:spcAft>
              <a:buFont typeface="Wingdings 2"/>
              <a:buNone/>
              <a:defRPr/>
            </a:pPr>
            <a:endParaRPr lang="cs-CZ" sz="1200" dirty="0" smtClean="0"/>
          </a:p>
          <a:p>
            <a:pPr marL="619060" indent="-514297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</p:txBody>
      </p: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0400" y="6083300"/>
            <a:ext cx="150495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Skupina 5"/>
          <p:cNvGrpSpPr/>
          <p:nvPr/>
        </p:nvGrpSpPr>
        <p:grpSpPr>
          <a:xfrm>
            <a:off x="0" y="0"/>
            <a:ext cx="1583928" cy="7559675"/>
            <a:chOff x="0" y="0"/>
            <a:chExt cx="1583928" cy="7559675"/>
          </a:xfrm>
        </p:grpSpPr>
        <p:sp>
          <p:nvSpPr>
            <p:cNvPr id="7" name="Obdélník 6"/>
            <p:cNvSpPr/>
            <p:nvPr/>
          </p:nvSpPr>
          <p:spPr>
            <a:xfrm>
              <a:off x="0" y="0"/>
              <a:ext cx="1583928" cy="7559675"/>
            </a:xfrm>
            <a:prstGeom prst="rect">
              <a:avLst/>
            </a:prstGeom>
            <a:solidFill>
              <a:srgbClr val="F89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3768" y="3563813"/>
              <a:ext cx="1298699" cy="3816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Vlastní 5">
      <a:dk1>
        <a:srgbClr val="2A1F03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426</TotalTime>
  <Words>166</Words>
  <Application>Microsoft Office PowerPoint</Application>
  <PresentationFormat>Vlastní</PresentationFormat>
  <Paragraphs>52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Arial</vt:lpstr>
      <vt:lpstr>Lucida Sans Unicode</vt:lpstr>
      <vt:lpstr>Wingdings</vt:lpstr>
      <vt:lpstr>Franklin Gothic Medium</vt:lpstr>
      <vt:lpstr>Franklin Gothic Book</vt:lpstr>
      <vt:lpstr>Wingdings 2</vt:lpstr>
      <vt:lpstr>Verdana</vt:lpstr>
      <vt:lpstr>Times New Roman</vt:lpstr>
      <vt:lpstr>Talent</vt:lpstr>
      <vt:lpstr>ZVYŠOVÁNÍ KVALITY VZDĚLÁVÁNÍ MIMOŘÁDNĚ NADANÝCH DĚTÍ  NA 1. STUPNI ZŠ</vt:lpstr>
      <vt:lpstr>ZÁKLADNÍ INFORMACE</vt:lpstr>
      <vt:lpstr>CÍL PROJEKTU</vt:lpstr>
      <vt:lpstr>AKTIVITY PROJEKTU</vt:lpstr>
      <vt:lpstr>FÁZE PROJEKTU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ntbacer02</dc:creator>
  <cp:lastModifiedBy>Vlada</cp:lastModifiedBy>
  <cp:revision>48</cp:revision>
  <dcterms:modified xsi:type="dcterms:W3CDTF">2011-01-30T16:36:08Z</dcterms:modified>
</cp:coreProperties>
</file>